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9"/>
  </p:notesMasterIdLst>
  <p:sldIdLst>
    <p:sldId id="256" r:id="rId4"/>
    <p:sldId id="267" r:id="rId5"/>
    <p:sldId id="268" r:id="rId6"/>
    <p:sldId id="269" r:id="rId7"/>
    <p:sldId id="266" r:id="rId8"/>
    <p:sldId id="257" r:id="rId9"/>
    <p:sldId id="258" r:id="rId10"/>
    <p:sldId id="259" r:id="rId11"/>
    <p:sldId id="260" r:id="rId12"/>
    <p:sldId id="270" r:id="rId13"/>
    <p:sldId id="261" r:id="rId14"/>
    <p:sldId id="262" r:id="rId15"/>
    <p:sldId id="263" r:id="rId16"/>
    <p:sldId id="271" r:id="rId17"/>
    <p:sldId id="26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-240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7CD3C-47A4-407F-8FD4-62C9E6B04947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7D484-1E4F-484F-B700-8C7C42767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93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10/21/2014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DuPont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002C9-77CD-43C3-8343-68A6A4B31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47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10/21/2014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DuPont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002C9-77CD-43C3-8343-68A6A4B31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39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10/21/2014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DuPont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002C9-77CD-43C3-8343-68A6A4B31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29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435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05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163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611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072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524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4333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08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10/21/2014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DuPont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002C9-77CD-43C3-8343-68A6A4B31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726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47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164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6581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55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5220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7269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4028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3110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9548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264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10/21/2014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DuPont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002C9-77CD-43C3-8343-68A6A4B31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452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8351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701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6637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91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10/21/2014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DuPont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002C9-77CD-43C3-8343-68A6A4B31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16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10/21/2014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DuPont Confidential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002C9-77CD-43C3-8343-68A6A4B31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17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10/21/2014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DuPont 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002C9-77CD-43C3-8343-68A6A4B31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1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10/21/2014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DuPont 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002C9-77CD-43C3-8343-68A6A4B31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88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10/21/2014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DuPont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002C9-77CD-43C3-8343-68A6A4B31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20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10/21/2014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DuPont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002C9-77CD-43C3-8343-68A6A4B31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89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10/21/2014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DuPont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002C9-77CD-43C3-8343-68A6A4B31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34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57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610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3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66800"/>
            <a:ext cx="7772400" cy="1470025"/>
          </a:xfrm>
        </p:spPr>
        <p:txBody>
          <a:bodyPr/>
          <a:lstStyle/>
          <a:p>
            <a:r>
              <a:rPr lang="en-US" dirty="0" smtClean="0"/>
              <a:t>Overview of Research Activities for Hybrid </a:t>
            </a:r>
            <a:r>
              <a:rPr lang="en-US" dirty="0" err="1" smtClean="0"/>
              <a:t>Perovskites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22575"/>
            <a:ext cx="6400800" cy="1752600"/>
          </a:xfrm>
        </p:spPr>
        <p:txBody>
          <a:bodyPr/>
          <a:lstStyle/>
          <a:p>
            <a:r>
              <a:rPr lang="en-US" dirty="0" smtClean="0"/>
              <a:t>M.K. </a:t>
            </a:r>
            <a:r>
              <a:rPr lang="en-US" dirty="0" smtClean="0"/>
              <a:t>Crawford</a:t>
            </a:r>
          </a:p>
          <a:p>
            <a:r>
              <a:rPr lang="en-US" dirty="0" smtClean="0"/>
              <a:t>R.J. Smalley</a:t>
            </a:r>
          </a:p>
          <a:p>
            <a:r>
              <a:rPr lang="en-US" dirty="0" smtClean="0"/>
              <a:t>N. Herron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10/21/2014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DuPont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002C9-77CD-43C3-8343-68A6A4B31E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6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262BFA"/>
                </a:solidFill>
              </a:rPr>
              <a:t>MAPbCl</a:t>
            </a:r>
            <a:r>
              <a:rPr lang="en-US" sz="3200" baseline="-25000" dirty="0" smtClean="0">
                <a:solidFill>
                  <a:srgbClr val="262BFA"/>
                </a:solidFill>
              </a:rPr>
              <a:t>3</a:t>
            </a:r>
            <a:r>
              <a:rPr lang="en-US" sz="3200" dirty="0" smtClean="0">
                <a:solidFill>
                  <a:srgbClr val="262BFA"/>
                </a:solidFill>
              </a:rPr>
              <a:t> and MAPbBr</a:t>
            </a:r>
            <a:r>
              <a:rPr lang="en-US" sz="3200" baseline="-25000" dirty="0" smtClean="0">
                <a:solidFill>
                  <a:srgbClr val="262BFA"/>
                </a:solidFill>
              </a:rPr>
              <a:t>3</a:t>
            </a:r>
            <a:r>
              <a:rPr lang="en-US" sz="3200" dirty="0" smtClean="0">
                <a:solidFill>
                  <a:srgbClr val="262BFA"/>
                </a:solidFill>
              </a:rPr>
              <a:t> Photoluminescence</a:t>
            </a:r>
            <a:endParaRPr lang="en-US" sz="3200" dirty="0">
              <a:solidFill>
                <a:srgbClr val="262BFA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219201"/>
            <a:ext cx="4038600" cy="5334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 smtClean="0"/>
              <a:t>MAPbBr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 PL</a:t>
            </a:r>
          </a:p>
          <a:p>
            <a:pPr marL="0" indent="0" algn="ctr">
              <a:buNone/>
            </a:pPr>
            <a:r>
              <a:rPr lang="en-US" sz="2000" dirty="0" smtClean="0"/>
              <a:t>532 nm excitation</a:t>
            </a:r>
          </a:p>
          <a:p>
            <a:pPr marL="0" indent="0" algn="ctr">
              <a:buNone/>
            </a:pPr>
            <a:r>
              <a:rPr lang="en-US" sz="2000" dirty="0" err="1" smtClean="0"/>
              <a:t>Bandgap</a:t>
            </a:r>
            <a:r>
              <a:rPr lang="en-US" sz="2000" dirty="0" smtClean="0"/>
              <a:t>  = 2.23 eV</a:t>
            </a:r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533400" y="1219200"/>
            <a:ext cx="4038600" cy="5334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 smtClean="0"/>
              <a:t>MAPbCl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 PL</a:t>
            </a:r>
          </a:p>
          <a:p>
            <a:pPr marL="0" indent="0" algn="ctr">
              <a:buNone/>
            </a:pPr>
            <a:r>
              <a:rPr lang="en-US" sz="2000" dirty="0" smtClean="0"/>
              <a:t>375 nm excitation</a:t>
            </a:r>
          </a:p>
          <a:p>
            <a:pPr marL="0" indent="0" algn="ctr">
              <a:buNone/>
            </a:pPr>
            <a:r>
              <a:rPr lang="en-US" sz="2000" dirty="0" err="1" smtClean="0"/>
              <a:t>Bandgap</a:t>
            </a:r>
            <a:r>
              <a:rPr lang="en-US" sz="2000" dirty="0" smtClean="0"/>
              <a:t> = 3.11 eV</a:t>
            </a:r>
            <a:endParaRPr lang="en-US" sz="20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4108948"/>
              </p:ext>
            </p:extLst>
          </p:nvPr>
        </p:nvGraphicFramePr>
        <p:xfrm>
          <a:off x="4495800" y="2514600"/>
          <a:ext cx="4572000" cy="3571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Graph" r:id="rId3" imgW="3991680" imgH="3117600" progId="Origin50.Graph">
                  <p:embed/>
                </p:oleObj>
              </mc:Choice>
              <mc:Fallback>
                <p:oleObj name="Graph" r:id="rId3" imgW="3991680" imgH="3117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95800" y="2514600"/>
                        <a:ext cx="4572000" cy="3571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945618"/>
              </p:ext>
            </p:extLst>
          </p:nvPr>
        </p:nvGraphicFramePr>
        <p:xfrm>
          <a:off x="76200" y="2514600"/>
          <a:ext cx="4572000" cy="3579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" name="Graph" r:id="rId5" imgW="3980160" imgH="3116160" progId="Origin50.Graph">
                  <p:embed/>
                </p:oleObj>
              </mc:Choice>
              <mc:Fallback>
                <p:oleObj name="Graph" r:id="rId5" imgW="3980160" imgH="31161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200" y="2514600"/>
                        <a:ext cx="4572000" cy="3579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5718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145BF8"/>
                </a:solidFill>
              </a:rPr>
              <a:t>Hybrid </a:t>
            </a:r>
            <a:r>
              <a:rPr lang="en-US" sz="3600" dirty="0" err="1" smtClean="0">
                <a:solidFill>
                  <a:srgbClr val="145BF8"/>
                </a:solidFill>
              </a:rPr>
              <a:t>Perovskite</a:t>
            </a:r>
            <a:r>
              <a:rPr lang="en-US" sz="3600" dirty="0" smtClean="0">
                <a:solidFill>
                  <a:srgbClr val="145BF8"/>
                </a:solidFill>
              </a:rPr>
              <a:t> Raman</a:t>
            </a:r>
            <a:endParaRPr lang="en-US" sz="3600" dirty="0">
              <a:solidFill>
                <a:srgbClr val="145BF8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43400" y="1600200"/>
            <a:ext cx="43434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785 nm excitation</a:t>
            </a:r>
          </a:p>
          <a:p>
            <a:pPr lvl="1"/>
            <a:r>
              <a:rPr lang="en-US" sz="2000" dirty="0" smtClean="0"/>
              <a:t>Below </a:t>
            </a:r>
            <a:r>
              <a:rPr lang="en-US" sz="2000" dirty="0" err="1" smtClean="0"/>
              <a:t>bandgaps</a:t>
            </a:r>
            <a:r>
              <a:rPr lang="en-US" sz="2000" dirty="0" smtClean="0"/>
              <a:t> of MAPbBr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 and MAPbCl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 (but not MAPbI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)</a:t>
            </a:r>
          </a:p>
          <a:p>
            <a:r>
              <a:rPr lang="en-US" sz="2400" dirty="0" smtClean="0"/>
              <a:t>Internal vibrations of methyl ammonium groups are most prominent</a:t>
            </a:r>
          </a:p>
          <a:p>
            <a:pPr lvl="1"/>
            <a:r>
              <a:rPr lang="en-US" sz="2000" dirty="0" smtClean="0"/>
              <a:t>Some are strongly broadened at room temperature</a:t>
            </a:r>
          </a:p>
          <a:p>
            <a:pPr lvl="1"/>
            <a:r>
              <a:rPr lang="en-US" sz="2000" dirty="0" smtClean="0"/>
              <a:t>Significant static/dynamic disorder</a:t>
            </a:r>
          </a:p>
          <a:p>
            <a:r>
              <a:rPr lang="en-US" sz="2400" dirty="0" smtClean="0"/>
              <a:t>Modes at 486 cm</a:t>
            </a:r>
            <a:r>
              <a:rPr lang="en-US" sz="2400" baseline="30000" dirty="0" smtClean="0"/>
              <a:t>-1</a:t>
            </a:r>
            <a:r>
              <a:rPr lang="en-US" sz="2400" dirty="0" smtClean="0"/>
              <a:t> (MAPbCl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) and 323 cm</a:t>
            </a:r>
            <a:r>
              <a:rPr lang="en-US" sz="2400" baseline="30000" dirty="0" smtClean="0"/>
              <a:t>-1</a:t>
            </a:r>
            <a:r>
              <a:rPr lang="en-US" sz="2400" dirty="0" smtClean="0"/>
              <a:t> (MAPbBr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Frequencies scale as </a:t>
            </a:r>
            <a:r>
              <a:rPr lang="en-US" sz="2000" dirty="0">
                <a:sym typeface="Symbol"/>
              </a:rPr>
              <a:t>[</a:t>
            </a:r>
            <a:r>
              <a:rPr lang="en-US" sz="2000" dirty="0" smtClean="0">
                <a:sym typeface="Symbol"/>
              </a:rPr>
              <a:t>(m(Br)/m(Cl)]</a:t>
            </a:r>
            <a:r>
              <a:rPr lang="en-US" sz="2000" baseline="30000" dirty="0" smtClean="0">
                <a:sym typeface="Symbol"/>
              </a:rPr>
              <a:t>1/2</a:t>
            </a:r>
          </a:p>
          <a:p>
            <a:pPr lvl="1"/>
            <a:r>
              <a:rPr lang="en-US" sz="2000" dirty="0" smtClean="0">
                <a:sym typeface="Symbol"/>
              </a:rPr>
              <a:t>Assigned to MA torsional vibrations</a:t>
            </a:r>
          </a:p>
          <a:p>
            <a:pPr lvl="1"/>
            <a:r>
              <a:rPr lang="en-US" sz="2000" dirty="0" smtClean="0">
                <a:sym typeface="Symbol"/>
              </a:rPr>
              <a:t>INS will determine if this is true</a:t>
            </a:r>
            <a:endParaRPr lang="en-US" sz="20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1380210"/>
              </p:ext>
            </p:extLst>
          </p:nvPr>
        </p:nvGraphicFramePr>
        <p:xfrm>
          <a:off x="0" y="1158757"/>
          <a:ext cx="4483100" cy="4708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Graph" r:id="rId3" imgW="4102560" imgH="4308480" progId="Origin50.Graph">
                  <p:embed/>
                </p:oleObj>
              </mc:Choice>
              <mc:Fallback>
                <p:oleObj name="Graph" r:id="rId3" imgW="4102560" imgH="43084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158757"/>
                        <a:ext cx="4483100" cy="4708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00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145BF8"/>
                </a:solidFill>
              </a:rPr>
              <a:t>Hybrid </a:t>
            </a:r>
            <a:r>
              <a:rPr lang="en-US" sz="3600" dirty="0" err="1">
                <a:solidFill>
                  <a:srgbClr val="145BF8"/>
                </a:solidFill>
              </a:rPr>
              <a:t>Perovskite</a:t>
            </a:r>
            <a:r>
              <a:rPr lang="en-US" sz="3600" dirty="0">
                <a:solidFill>
                  <a:srgbClr val="145BF8"/>
                </a:solidFill>
              </a:rPr>
              <a:t> Raman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295400"/>
            <a:ext cx="4572000" cy="4525963"/>
          </a:xfrm>
        </p:spPr>
        <p:txBody>
          <a:bodyPr>
            <a:noAutofit/>
          </a:bodyPr>
          <a:lstStyle/>
          <a:p>
            <a:r>
              <a:rPr lang="en-US" sz="2400" dirty="0" err="1" smtClean="0"/>
              <a:t>Pb</a:t>
            </a:r>
            <a:r>
              <a:rPr lang="en-US" sz="2400" dirty="0" smtClean="0"/>
              <a:t>-halogen vibrations are located at low energies</a:t>
            </a:r>
          </a:p>
          <a:p>
            <a:pPr lvl="1"/>
            <a:r>
              <a:rPr lang="en-US" sz="2000" dirty="0" smtClean="0"/>
              <a:t>200 cm</a:t>
            </a:r>
            <a:r>
              <a:rPr lang="en-US" sz="2000" baseline="30000" dirty="0" smtClean="0"/>
              <a:t>-1</a:t>
            </a:r>
            <a:r>
              <a:rPr lang="en-US" sz="2000" dirty="0" smtClean="0"/>
              <a:t> or less</a:t>
            </a:r>
          </a:p>
          <a:p>
            <a:pPr lvl="1"/>
            <a:r>
              <a:rPr lang="en-US" sz="1800" dirty="0" smtClean="0"/>
              <a:t>Based upon comparison to vibrational frequencies of PbI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, PbBr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, PbCl</a:t>
            </a:r>
            <a:r>
              <a:rPr lang="en-US" sz="1800" baseline="-25000" dirty="0" smtClean="0"/>
              <a:t>2</a:t>
            </a:r>
            <a:endParaRPr lang="en-US" sz="1800" dirty="0" smtClean="0"/>
          </a:p>
          <a:p>
            <a:pPr lvl="1"/>
            <a:r>
              <a:rPr lang="en-US" sz="1800" dirty="0" smtClean="0"/>
              <a:t>Expected near 100 cm</a:t>
            </a:r>
            <a:r>
              <a:rPr lang="en-US" sz="1800" baseline="30000" dirty="0" smtClean="0"/>
              <a:t>-1</a:t>
            </a:r>
            <a:r>
              <a:rPr lang="en-US" sz="1800" dirty="0" smtClean="0"/>
              <a:t> for CH</a:t>
            </a:r>
            <a:r>
              <a:rPr lang="en-US" sz="1800" baseline="-25000" dirty="0" smtClean="0"/>
              <a:t>3</a:t>
            </a:r>
            <a:r>
              <a:rPr lang="en-US" sz="1800" dirty="0" smtClean="0"/>
              <a:t>NH</a:t>
            </a:r>
            <a:r>
              <a:rPr lang="en-US" sz="1800" baseline="-25000" dirty="0" smtClean="0"/>
              <a:t>3</a:t>
            </a:r>
            <a:r>
              <a:rPr lang="en-US" sz="1800" dirty="0" smtClean="0"/>
              <a:t>PbI</a:t>
            </a:r>
            <a:r>
              <a:rPr lang="en-US" sz="1800" baseline="-25000" dirty="0" smtClean="0"/>
              <a:t>3</a:t>
            </a:r>
            <a:endParaRPr lang="en-US" sz="1800" dirty="0" smtClean="0"/>
          </a:p>
          <a:p>
            <a:r>
              <a:rPr lang="en-US" sz="2400" dirty="0" smtClean="0"/>
              <a:t>Vibrations broaden markedly above 174 K</a:t>
            </a:r>
          </a:p>
          <a:p>
            <a:pPr lvl="1"/>
            <a:r>
              <a:rPr lang="en-US" sz="1800" dirty="0" smtClean="0"/>
              <a:t>Related to cubic </a:t>
            </a:r>
            <a:r>
              <a:rPr lang="en-US" sz="1800" dirty="0" smtClean="0">
                <a:sym typeface="Symbol"/>
              </a:rPr>
              <a:t> tetragonal phase transition at 177 K?</a:t>
            </a:r>
          </a:p>
          <a:p>
            <a:pPr lvl="1"/>
            <a:r>
              <a:rPr lang="en-US" sz="1800" dirty="0" smtClean="0">
                <a:sym typeface="Symbol"/>
              </a:rPr>
              <a:t>MA </a:t>
            </a:r>
            <a:r>
              <a:rPr lang="en-US" sz="1800" dirty="0" err="1" smtClean="0">
                <a:sym typeface="Symbol"/>
              </a:rPr>
              <a:t>cations</a:t>
            </a:r>
            <a:r>
              <a:rPr lang="en-US" sz="1800" dirty="0" smtClean="0">
                <a:sym typeface="Symbol"/>
              </a:rPr>
              <a:t> begin to </a:t>
            </a:r>
            <a:r>
              <a:rPr lang="en-US" sz="1800" dirty="0" err="1" smtClean="0">
                <a:sym typeface="Symbol"/>
              </a:rPr>
              <a:t>orientationally</a:t>
            </a:r>
            <a:r>
              <a:rPr lang="en-US" sz="1800" dirty="0" smtClean="0">
                <a:sym typeface="Symbol"/>
              </a:rPr>
              <a:t> order below this phase transition</a:t>
            </a:r>
            <a:endParaRPr lang="en-US" sz="1800" dirty="0" smtClean="0"/>
          </a:p>
          <a:p>
            <a:pPr lvl="1"/>
            <a:endParaRPr lang="en-US" sz="1800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7189635"/>
              </p:ext>
            </p:extLst>
          </p:nvPr>
        </p:nvGraphicFramePr>
        <p:xfrm>
          <a:off x="-265113" y="961901"/>
          <a:ext cx="4989513" cy="5134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Graph" r:id="rId3" imgW="3121920" imgH="3212640" progId="Origin50.Graph">
                  <p:embed/>
                </p:oleObj>
              </mc:Choice>
              <mc:Fallback>
                <p:oleObj name="Graph" r:id="rId3" imgW="3121920" imgH="321264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65113" y="961901"/>
                        <a:ext cx="4989513" cy="5134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20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145BF8"/>
                </a:solidFill>
              </a:rPr>
              <a:t>Decomposition of CH</a:t>
            </a:r>
            <a:r>
              <a:rPr lang="en-US" baseline="-25000" dirty="0" smtClean="0">
                <a:solidFill>
                  <a:srgbClr val="145BF8"/>
                </a:solidFill>
              </a:rPr>
              <a:t>3</a:t>
            </a:r>
            <a:r>
              <a:rPr lang="en-US" dirty="0" smtClean="0">
                <a:solidFill>
                  <a:srgbClr val="145BF8"/>
                </a:solidFill>
              </a:rPr>
              <a:t>NH</a:t>
            </a:r>
            <a:r>
              <a:rPr lang="en-US" baseline="-25000" dirty="0" smtClean="0">
                <a:solidFill>
                  <a:srgbClr val="145BF8"/>
                </a:solidFill>
              </a:rPr>
              <a:t>3</a:t>
            </a:r>
            <a:r>
              <a:rPr lang="en-US" dirty="0" smtClean="0">
                <a:solidFill>
                  <a:srgbClr val="145BF8"/>
                </a:solidFill>
              </a:rPr>
              <a:t>PbI</a:t>
            </a:r>
            <a:r>
              <a:rPr lang="en-US" baseline="-25000" dirty="0" smtClean="0">
                <a:solidFill>
                  <a:srgbClr val="145BF8"/>
                </a:solidFill>
              </a:rPr>
              <a:t>3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i="1" dirty="0" smtClean="0">
                <a:solidFill>
                  <a:srgbClr val="FF0000"/>
                </a:solidFill>
              </a:rPr>
              <a:t>One possible reaction with water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4038600" cy="2974686"/>
          </a:xfr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3475"/>
          <a:stretch/>
        </p:blipFill>
        <p:spPr>
          <a:xfrm>
            <a:off x="4572000" y="1676400"/>
            <a:ext cx="3962400" cy="2980317"/>
          </a:xfrm>
        </p:spPr>
      </p:pic>
      <p:sp>
        <p:nvSpPr>
          <p:cNvPr id="18" name="TextBox 17"/>
          <p:cNvSpPr txBox="1"/>
          <p:nvPr/>
        </p:nvSpPr>
        <p:spPr>
          <a:xfrm>
            <a:off x="648895" y="5029200"/>
            <a:ext cx="782457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(CH</a:t>
            </a:r>
            <a:r>
              <a:rPr lang="en-US" sz="2800" baseline="-25000" dirty="0">
                <a:solidFill>
                  <a:prstClr val="black"/>
                </a:solidFill>
              </a:rPr>
              <a:t>3</a:t>
            </a:r>
            <a:r>
              <a:rPr lang="en-US" sz="2800" dirty="0">
                <a:solidFill>
                  <a:prstClr val="black"/>
                </a:solidFill>
              </a:rPr>
              <a:t>NH</a:t>
            </a:r>
            <a:r>
              <a:rPr lang="en-US" sz="2800" baseline="-25000" dirty="0">
                <a:solidFill>
                  <a:prstClr val="black"/>
                </a:solidFill>
              </a:rPr>
              <a:t>3</a:t>
            </a:r>
            <a:r>
              <a:rPr lang="en-US" sz="2800" dirty="0">
                <a:solidFill>
                  <a:prstClr val="black"/>
                </a:solidFill>
              </a:rPr>
              <a:t>)PbI</a:t>
            </a:r>
            <a:r>
              <a:rPr lang="en-US" sz="2800" baseline="-25000" dirty="0">
                <a:solidFill>
                  <a:prstClr val="black"/>
                </a:solidFill>
              </a:rPr>
              <a:t>3</a:t>
            </a:r>
            <a:r>
              <a:rPr lang="en-US" sz="2800" dirty="0">
                <a:solidFill>
                  <a:prstClr val="black"/>
                </a:solidFill>
              </a:rPr>
              <a:t> + </a:t>
            </a:r>
            <a:r>
              <a:rPr lang="en-US" sz="2800" dirty="0">
                <a:solidFill>
                  <a:srgbClr val="FF0000"/>
                </a:solidFill>
              </a:rPr>
              <a:t>2H</a:t>
            </a:r>
            <a:r>
              <a:rPr lang="en-US" sz="2800" baseline="-25000" dirty="0">
                <a:solidFill>
                  <a:srgbClr val="FF0000"/>
                </a:solidFill>
              </a:rPr>
              <a:t>2</a:t>
            </a:r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>
                <a:solidFill>
                  <a:prstClr val="black"/>
                </a:solidFill>
              </a:rPr>
              <a:t> </a:t>
            </a:r>
            <a:r>
              <a:rPr lang="en-US" sz="2800" dirty="0">
                <a:solidFill>
                  <a:prstClr val="black"/>
                </a:solidFill>
                <a:sym typeface="Symbol"/>
              </a:rPr>
              <a:t> (CH</a:t>
            </a:r>
            <a:r>
              <a:rPr lang="en-US" sz="2800" baseline="-25000" dirty="0">
                <a:solidFill>
                  <a:prstClr val="black"/>
                </a:solidFill>
                <a:sym typeface="Symbol"/>
              </a:rPr>
              <a:t>3</a:t>
            </a:r>
            <a:r>
              <a:rPr lang="en-US" sz="2800" dirty="0">
                <a:solidFill>
                  <a:prstClr val="black"/>
                </a:solidFill>
                <a:sym typeface="Symbol"/>
              </a:rPr>
              <a:t>NH</a:t>
            </a:r>
            <a:r>
              <a:rPr lang="en-US" sz="2800" baseline="-25000" dirty="0">
                <a:solidFill>
                  <a:prstClr val="black"/>
                </a:solidFill>
                <a:sym typeface="Symbol"/>
              </a:rPr>
              <a:t>3</a:t>
            </a:r>
            <a:r>
              <a:rPr lang="en-US" sz="2800" dirty="0">
                <a:solidFill>
                  <a:prstClr val="black"/>
                </a:solidFill>
                <a:sym typeface="Symbol"/>
              </a:rPr>
              <a:t>)</a:t>
            </a:r>
            <a:r>
              <a:rPr lang="en-US" sz="2800" baseline="-25000" dirty="0">
                <a:solidFill>
                  <a:prstClr val="black"/>
                </a:solidFill>
                <a:sym typeface="Symbol"/>
              </a:rPr>
              <a:t>4</a:t>
            </a:r>
            <a:r>
              <a:rPr lang="en-US" sz="2800" dirty="0">
                <a:solidFill>
                  <a:prstClr val="black"/>
                </a:solidFill>
                <a:sym typeface="Symbol"/>
              </a:rPr>
              <a:t>PbI</a:t>
            </a:r>
            <a:r>
              <a:rPr lang="en-US" sz="2800" baseline="-25000" dirty="0">
                <a:solidFill>
                  <a:prstClr val="black"/>
                </a:solidFill>
                <a:sym typeface="Symbol"/>
              </a:rPr>
              <a:t>6</a:t>
            </a:r>
            <a:r>
              <a:rPr lang="en-US" sz="2800" dirty="0">
                <a:solidFill>
                  <a:prstClr val="black"/>
                </a:solidFill>
                <a:sym typeface="Symbol"/>
              </a:rPr>
              <a:t></a:t>
            </a:r>
            <a:r>
              <a:rPr lang="en-US" sz="2800" dirty="0">
                <a:solidFill>
                  <a:srgbClr val="FF0000"/>
                </a:solidFill>
                <a:sym typeface="Symbol"/>
              </a:rPr>
              <a:t>2H</a:t>
            </a:r>
            <a:r>
              <a:rPr lang="en-US" sz="2800" baseline="-25000" dirty="0">
                <a:solidFill>
                  <a:srgbClr val="FF0000"/>
                </a:solidFill>
                <a:sym typeface="Symbol"/>
              </a:rPr>
              <a:t>2</a:t>
            </a:r>
            <a:r>
              <a:rPr lang="en-US" sz="2800" dirty="0">
                <a:solidFill>
                  <a:srgbClr val="FF0000"/>
                </a:solidFill>
                <a:sym typeface="Symbol"/>
              </a:rPr>
              <a:t>O</a:t>
            </a:r>
            <a:r>
              <a:rPr lang="en-US" sz="2800" dirty="0">
                <a:solidFill>
                  <a:prstClr val="black"/>
                </a:solidFill>
                <a:sym typeface="Symbol"/>
              </a:rPr>
              <a:t> + 2PbI</a:t>
            </a:r>
            <a:r>
              <a:rPr lang="en-US" sz="2800" baseline="-25000" dirty="0">
                <a:solidFill>
                  <a:prstClr val="black"/>
                </a:solidFill>
                <a:sym typeface="Symbol"/>
              </a:rPr>
              <a:t>2</a:t>
            </a:r>
            <a:endParaRPr lang="en-US" sz="2800" dirty="0">
              <a:solidFill>
                <a:prstClr val="black"/>
              </a:solidFill>
              <a:sym typeface="Symbol"/>
            </a:endParaRPr>
          </a:p>
          <a:p>
            <a:r>
              <a:rPr lang="en-US" sz="2800" dirty="0">
                <a:solidFill>
                  <a:prstClr val="black"/>
                </a:solidFill>
                <a:sym typeface="Symbol"/>
              </a:rPr>
              <a:t>Hydrate is yellow (isolated PbI</a:t>
            </a:r>
            <a:r>
              <a:rPr lang="en-US" sz="2800" baseline="-25000" dirty="0">
                <a:solidFill>
                  <a:prstClr val="black"/>
                </a:solidFill>
                <a:sym typeface="Symbol"/>
              </a:rPr>
              <a:t>6</a:t>
            </a:r>
            <a:r>
              <a:rPr lang="en-US" sz="2800" dirty="0">
                <a:solidFill>
                  <a:prstClr val="black"/>
                </a:solidFill>
                <a:sym typeface="Symbol"/>
              </a:rPr>
              <a:t> </a:t>
            </a:r>
            <a:r>
              <a:rPr lang="en-US" sz="2800" dirty="0" err="1">
                <a:solidFill>
                  <a:prstClr val="black"/>
                </a:solidFill>
                <a:sym typeface="Symbol"/>
              </a:rPr>
              <a:t>octahedra</a:t>
            </a:r>
            <a:r>
              <a:rPr lang="en-US" sz="2800" dirty="0">
                <a:solidFill>
                  <a:prstClr val="black"/>
                </a:solidFill>
                <a:sym typeface="Symbol"/>
              </a:rPr>
              <a:t>)</a:t>
            </a:r>
          </a:p>
          <a:p>
            <a:r>
              <a:rPr lang="en-US" sz="2800" dirty="0">
                <a:solidFill>
                  <a:prstClr val="black"/>
                </a:solidFill>
                <a:sym typeface="Symbol"/>
              </a:rPr>
              <a:t>(PbI</a:t>
            </a:r>
            <a:r>
              <a:rPr lang="en-US" sz="2800" baseline="-25000" dirty="0">
                <a:solidFill>
                  <a:prstClr val="black"/>
                </a:solidFill>
                <a:sym typeface="Symbol"/>
              </a:rPr>
              <a:t>2</a:t>
            </a:r>
            <a:r>
              <a:rPr lang="en-US" sz="2800" dirty="0">
                <a:solidFill>
                  <a:prstClr val="black"/>
                </a:solidFill>
                <a:sym typeface="Symbol"/>
              </a:rPr>
              <a:t> may instead be an hydroxide such as </a:t>
            </a:r>
            <a:r>
              <a:rPr lang="en-US" sz="2800" dirty="0" err="1">
                <a:solidFill>
                  <a:prstClr val="black"/>
                </a:solidFill>
                <a:sym typeface="Symbol"/>
              </a:rPr>
              <a:t>PbIOH</a:t>
            </a:r>
            <a:r>
              <a:rPr lang="en-US" sz="2800" dirty="0">
                <a:solidFill>
                  <a:prstClr val="black"/>
                </a:solidFill>
                <a:sym typeface="Symbol"/>
              </a:rPr>
              <a:t>)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09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262BFA"/>
                </a:solidFill>
              </a:rPr>
              <a:t>TGA</a:t>
            </a:r>
            <a:br>
              <a:rPr lang="en-US" sz="3600" dirty="0" smtClean="0">
                <a:solidFill>
                  <a:srgbClr val="262BFA"/>
                </a:solidFill>
              </a:rPr>
            </a:br>
            <a:r>
              <a:rPr lang="en-US" sz="2800" i="1" dirty="0" smtClean="0">
                <a:solidFill>
                  <a:srgbClr val="FF0000"/>
                </a:solidFill>
              </a:rPr>
              <a:t>Thermal degradation of bulk MAPbX</a:t>
            </a:r>
            <a:r>
              <a:rPr lang="en-US" sz="2800" i="1" baseline="-25000" dirty="0" smtClean="0">
                <a:solidFill>
                  <a:srgbClr val="FF0000"/>
                </a:solidFill>
              </a:rPr>
              <a:t>3</a:t>
            </a:r>
            <a:r>
              <a:rPr lang="en-US" sz="2800" i="1" dirty="0" smtClean="0">
                <a:solidFill>
                  <a:srgbClr val="FF0000"/>
                </a:solidFill>
              </a:rPr>
              <a:t> in N</a:t>
            </a:r>
            <a:r>
              <a:rPr lang="en-US" sz="2800" i="1" baseline="-25000" dirty="0" smtClean="0">
                <a:solidFill>
                  <a:srgbClr val="FF0000"/>
                </a:solidFill>
              </a:rPr>
              <a:t>2</a:t>
            </a:r>
            <a:endParaRPr lang="en-US" sz="2800" i="1" dirty="0">
              <a:solidFill>
                <a:srgbClr val="FF0000"/>
              </a:solidFill>
            </a:endParaRPr>
          </a:p>
        </p:txBody>
      </p:sp>
      <p:pic>
        <p:nvPicPr>
          <p:cNvPr id="8" name="Content Placeholder 7"/>
          <p:cNvPicPr>
            <a:picLocks noGrp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57200" y="1589092"/>
            <a:ext cx="4038600" cy="30241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Content Placeholder 8"/>
          <p:cNvPicPr>
            <a:picLocks noGrp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648200" y="1589092"/>
            <a:ext cx="4038600" cy="30241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7206" y="1219200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</a:t>
            </a:r>
            <a:r>
              <a:rPr lang="en-US" baseline="-25000" dirty="0" smtClean="0"/>
              <a:t>3</a:t>
            </a:r>
            <a:r>
              <a:rPr lang="en-US" dirty="0" smtClean="0"/>
              <a:t>NH</a:t>
            </a:r>
            <a:r>
              <a:rPr lang="en-US" baseline="-25000" dirty="0" smtClean="0"/>
              <a:t>3</a:t>
            </a:r>
            <a:r>
              <a:rPr lang="en-US" dirty="0" smtClean="0"/>
              <a:t>PbBr</a:t>
            </a:r>
            <a:r>
              <a:rPr lang="en-US" baseline="-25000" dirty="0" smtClean="0"/>
              <a:t>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64406" y="1219200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</a:t>
            </a:r>
            <a:r>
              <a:rPr lang="en-US" baseline="-25000" dirty="0" smtClean="0"/>
              <a:t>3</a:t>
            </a:r>
            <a:r>
              <a:rPr lang="en-US" dirty="0" smtClean="0"/>
              <a:t>NH</a:t>
            </a:r>
            <a:r>
              <a:rPr lang="en-US" baseline="-25000" dirty="0" smtClean="0"/>
              <a:t>3</a:t>
            </a:r>
            <a:r>
              <a:rPr lang="en-US" dirty="0" smtClean="0"/>
              <a:t>PbCl</a:t>
            </a:r>
            <a:r>
              <a:rPr lang="en-US" baseline="-25000" dirty="0" smtClean="0"/>
              <a:t>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4646474"/>
            <a:ext cx="82865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</a:t>
            </a:r>
            <a:r>
              <a:rPr lang="en-US" baseline="-25000" dirty="0" smtClean="0"/>
              <a:t>3</a:t>
            </a:r>
            <a:r>
              <a:rPr lang="en-US" dirty="0" smtClean="0"/>
              <a:t>NH</a:t>
            </a:r>
            <a:r>
              <a:rPr lang="en-US" baseline="-25000" dirty="0" smtClean="0"/>
              <a:t>3</a:t>
            </a:r>
            <a:r>
              <a:rPr lang="en-US" dirty="0" smtClean="0"/>
              <a:t>PbX</a:t>
            </a:r>
            <a:r>
              <a:rPr lang="en-US" baseline="-25000" dirty="0" smtClean="0"/>
              <a:t>3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 CH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NH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X + PbX</a:t>
            </a:r>
            <a:r>
              <a:rPr lang="en-US" baseline="-25000" dirty="0" smtClean="0">
                <a:sym typeface="Symbol"/>
              </a:rPr>
              <a:t>2</a:t>
            </a:r>
            <a:endParaRPr lang="en-US" dirty="0" smtClean="0">
              <a:sym typeface="Symbol"/>
            </a:endParaRPr>
          </a:p>
          <a:p>
            <a:r>
              <a:rPr lang="en-US" dirty="0" smtClean="0">
                <a:sym typeface="Symbol"/>
              </a:rPr>
              <a:t>CH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NH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PbX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  CH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NH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+ HX + PbX</a:t>
            </a:r>
            <a:r>
              <a:rPr lang="en-US" baseline="-25000" dirty="0" smtClean="0">
                <a:sym typeface="Symbol"/>
              </a:rPr>
              <a:t>2</a:t>
            </a:r>
            <a:endParaRPr lang="en-US" dirty="0" smtClean="0">
              <a:sym typeface="Symbol"/>
            </a:endParaRPr>
          </a:p>
          <a:p>
            <a:r>
              <a:rPr lang="en-US" dirty="0" smtClean="0">
                <a:sym typeface="Symbol"/>
              </a:rPr>
              <a:t>CH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NH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PbX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  CH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X + NH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 + PbX</a:t>
            </a:r>
            <a:r>
              <a:rPr lang="en-US" baseline="-25000" dirty="0" smtClean="0">
                <a:sym typeface="Symbol"/>
              </a:rPr>
              <a:t>2</a:t>
            </a:r>
            <a:endParaRPr lang="en-US" dirty="0" smtClean="0">
              <a:sym typeface="Symbol"/>
            </a:endParaRPr>
          </a:p>
          <a:p>
            <a:r>
              <a:rPr lang="en-US" dirty="0" smtClean="0">
                <a:sym typeface="Symbol"/>
              </a:rPr>
              <a:t>TGA-MS is underway to evaluate </a:t>
            </a:r>
            <a:r>
              <a:rPr lang="en-US" dirty="0" smtClean="0">
                <a:sym typeface="Symbol"/>
              </a:rPr>
              <a:t>pathways, </a:t>
            </a:r>
            <a:r>
              <a:rPr lang="en-US" dirty="0" smtClean="0">
                <a:sym typeface="Symbol"/>
              </a:rPr>
              <a:t>as are same measurements on </a:t>
            </a:r>
            <a:r>
              <a:rPr lang="en-US" dirty="0" smtClean="0">
                <a:sym typeface="Symbol"/>
              </a:rPr>
              <a:t>CH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NH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PbI</a:t>
            </a:r>
            <a:r>
              <a:rPr lang="en-US" baseline="-25000" dirty="0" smtClean="0">
                <a:sym typeface="Symbol"/>
              </a:rPr>
              <a:t>3</a:t>
            </a:r>
            <a:endParaRPr lang="en-US" dirty="0" smtClean="0">
              <a:sym typeface="Symbol"/>
            </a:endParaRPr>
          </a:p>
          <a:p>
            <a:r>
              <a:rPr lang="en-US" dirty="0" smtClean="0">
                <a:sym typeface="Symbol"/>
              </a:rPr>
              <a:t>No evidence for retained solvent release</a:t>
            </a:r>
          </a:p>
          <a:p>
            <a:r>
              <a:rPr lang="en-US" dirty="0" smtClean="0">
                <a:sym typeface="Symbol"/>
              </a:rPr>
              <a:t>Data important for neutron scattering experiments at NIST next month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174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145BF8"/>
                </a:solidFill>
              </a:rPr>
              <a:t>Future </a:t>
            </a:r>
            <a:r>
              <a:rPr lang="en-US" sz="3600" dirty="0" err="1" smtClean="0">
                <a:solidFill>
                  <a:srgbClr val="145BF8"/>
                </a:solidFill>
              </a:rPr>
              <a:t>perovskite</a:t>
            </a:r>
            <a:r>
              <a:rPr lang="en-US" sz="3600" dirty="0" smtClean="0">
                <a:solidFill>
                  <a:srgbClr val="145BF8"/>
                </a:solidFill>
              </a:rPr>
              <a:t> measurements</a:t>
            </a:r>
            <a:endParaRPr lang="en-US" sz="3600" dirty="0">
              <a:solidFill>
                <a:srgbClr val="145BF8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Neutron scattering</a:t>
            </a:r>
          </a:p>
          <a:p>
            <a:pPr lvl="1"/>
            <a:r>
              <a:rPr lang="en-US" sz="2000" dirty="0" smtClean="0"/>
              <a:t>Inelastic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vibrations</a:t>
            </a:r>
          </a:p>
          <a:p>
            <a:pPr lvl="1"/>
            <a:r>
              <a:rPr lang="en-US" sz="2000" dirty="0" smtClean="0"/>
              <a:t>Quasielastic </a:t>
            </a:r>
            <a:r>
              <a:rPr lang="en-US" sz="2000" dirty="0" smtClean="0">
                <a:sym typeface="Symbol"/>
              </a:rPr>
              <a:t> MA dynamics</a:t>
            </a:r>
          </a:p>
          <a:p>
            <a:pPr lvl="1"/>
            <a:r>
              <a:rPr lang="en-US" sz="2000" dirty="0" smtClean="0">
                <a:sym typeface="Symbol"/>
              </a:rPr>
              <a:t>Diffraction  structure</a:t>
            </a:r>
          </a:p>
          <a:p>
            <a:r>
              <a:rPr lang="en-US" sz="2400" dirty="0" smtClean="0">
                <a:sym typeface="Symbol"/>
              </a:rPr>
              <a:t>X-ray scattering</a:t>
            </a:r>
          </a:p>
          <a:p>
            <a:pPr lvl="1"/>
            <a:r>
              <a:rPr lang="en-US" sz="2000" dirty="0" smtClean="0">
                <a:sym typeface="Symbol"/>
              </a:rPr>
              <a:t>Structural studies</a:t>
            </a:r>
          </a:p>
          <a:p>
            <a:pPr lvl="1"/>
            <a:r>
              <a:rPr lang="en-US" sz="2000" dirty="0" smtClean="0">
                <a:sym typeface="Symbol"/>
              </a:rPr>
              <a:t>Complements neutron scattering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Infrared spectroscopy</a:t>
            </a:r>
          </a:p>
          <a:p>
            <a:pPr lvl="1"/>
            <a:r>
              <a:rPr lang="en-US" sz="2000" dirty="0" smtClean="0"/>
              <a:t>Structural phase transitions in films</a:t>
            </a:r>
          </a:p>
          <a:p>
            <a:pPr lvl="1"/>
            <a:r>
              <a:rPr lang="en-US" sz="2000" dirty="0" smtClean="0"/>
              <a:t>Decomposition chemistry of films</a:t>
            </a:r>
          </a:p>
          <a:p>
            <a:r>
              <a:rPr lang="en-US" sz="2400" dirty="0" smtClean="0"/>
              <a:t>Raman spectroscopy</a:t>
            </a:r>
          </a:p>
          <a:p>
            <a:pPr lvl="1"/>
            <a:r>
              <a:rPr lang="en-US" sz="2000" dirty="0" smtClean="0"/>
              <a:t>Structural phase transitions in bulk</a:t>
            </a:r>
          </a:p>
          <a:p>
            <a:pPr lvl="1"/>
            <a:r>
              <a:rPr lang="en-US" sz="2000" dirty="0" smtClean="0"/>
              <a:t>Decomposition chemistry in bulk</a:t>
            </a:r>
          </a:p>
          <a:p>
            <a:r>
              <a:rPr lang="en-US" sz="2400" dirty="0" smtClean="0"/>
              <a:t>PL and EL imaging of biased devices</a:t>
            </a:r>
          </a:p>
          <a:p>
            <a:r>
              <a:rPr lang="en-US" sz="2400" dirty="0" smtClean="0"/>
              <a:t>Near-infrared PL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76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145BF8"/>
                </a:solidFill>
              </a:rPr>
              <a:t>Hybrid </a:t>
            </a:r>
            <a:r>
              <a:rPr lang="en-US" sz="3600" dirty="0" err="1" smtClean="0">
                <a:solidFill>
                  <a:srgbClr val="145BF8"/>
                </a:solidFill>
              </a:rPr>
              <a:t>Perovskites</a:t>
            </a:r>
            <a:r>
              <a:rPr lang="en-US" sz="3600" dirty="0" smtClean="0">
                <a:solidFill>
                  <a:srgbClr val="145BF8"/>
                </a:solidFill>
              </a:rPr>
              <a:t> for </a:t>
            </a:r>
            <a:r>
              <a:rPr lang="en-US" sz="3600" dirty="0" err="1" smtClean="0">
                <a:solidFill>
                  <a:srgbClr val="145BF8"/>
                </a:solidFill>
              </a:rPr>
              <a:t>Photovoltaics</a:t>
            </a:r>
            <a:endParaRPr lang="en-US" sz="3600" dirty="0">
              <a:solidFill>
                <a:srgbClr val="145BF8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52600"/>
            <a:ext cx="4721490" cy="347472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3657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Methyl ammonium lead halides</a:t>
            </a:r>
          </a:p>
          <a:p>
            <a:pPr lvl="1"/>
            <a:r>
              <a:rPr lang="en-US" sz="1800" dirty="0" smtClean="0"/>
              <a:t>CH</a:t>
            </a:r>
            <a:r>
              <a:rPr lang="en-US" sz="1800" baseline="-25000" dirty="0" smtClean="0"/>
              <a:t>3</a:t>
            </a:r>
            <a:r>
              <a:rPr lang="en-US" sz="1800" dirty="0" smtClean="0"/>
              <a:t>NH</a:t>
            </a:r>
            <a:r>
              <a:rPr lang="en-US" sz="1800" baseline="-25000" dirty="0" smtClean="0"/>
              <a:t>3</a:t>
            </a:r>
            <a:r>
              <a:rPr lang="en-US" sz="1800" dirty="0" smtClean="0"/>
              <a:t>PbX</a:t>
            </a:r>
            <a:r>
              <a:rPr lang="en-US" sz="1800" baseline="-25000" dirty="0" smtClean="0"/>
              <a:t>3</a:t>
            </a:r>
            <a:r>
              <a:rPr lang="en-US" sz="1800" dirty="0" smtClean="0"/>
              <a:t> (X = Cl, Br, I)</a:t>
            </a:r>
          </a:p>
          <a:p>
            <a:r>
              <a:rPr lang="en-US" sz="2000" dirty="0" smtClean="0"/>
              <a:t>Strong optical absorption</a:t>
            </a:r>
          </a:p>
          <a:p>
            <a:pPr lvl="1"/>
            <a:r>
              <a:rPr lang="en-US" sz="1800" dirty="0" smtClean="0"/>
              <a:t>Direct semiconducting </a:t>
            </a:r>
            <a:r>
              <a:rPr lang="en-US" sz="1800" dirty="0" err="1" smtClean="0"/>
              <a:t>bandgap</a:t>
            </a:r>
            <a:r>
              <a:rPr lang="en-US" sz="1800" dirty="0" smtClean="0"/>
              <a:t> decreases with halide</a:t>
            </a:r>
          </a:p>
          <a:p>
            <a:pPr lvl="1"/>
            <a:r>
              <a:rPr lang="en-US" sz="1800" dirty="0" err="1" smtClean="0"/>
              <a:t>E</a:t>
            </a:r>
            <a:r>
              <a:rPr lang="en-US" sz="1800" baseline="-25000" dirty="0" err="1" smtClean="0"/>
              <a:t>g</a:t>
            </a:r>
            <a:r>
              <a:rPr lang="en-US" sz="1800" dirty="0" smtClean="0"/>
              <a:t>(Cl) = 3.1 eV  &gt; </a:t>
            </a:r>
            <a:r>
              <a:rPr lang="en-US" sz="1800" dirty="0" err="1" smtClean="0"/>
              <a:t>E</a:t>
            </a:r>
            <a:r>
              <a:rPr lang="en-US" sz="1800" baseline="-25000" dirty="0" err="1" smtClean="0"/>
              <a:t>g</a:t>
            </a:r>
            <a:r>
              <a:rPr lang="en-US" sz="1800" dirty="0" smtClean="0"/>
              <a:t>(Br) = 2.23 eV &gt; </a:t>
            </a:r>
            <a:r>
              <a:rPr lang="en-US" sz="1800" dirty="0" err="1" smtClean="0"/>
              <a:t>E</a:t>
            </a:r>
            <a:r>
              <a:rPr lang="en-US" sz="1800" baseline="-25000" dirty="0" err="1" smtClean="0"/>
              <a:t>g</a:t>
            </a:r>
            <a:r>
              <a:rPr lang="en-US" sz="1800" dirty="0" smtClean="0"/>
              <a:t>(I) = 1.61 eV</a:t>
            </a:r>
          </a:p>
          <a:p>
            <a:r>
              <a:rPr lang="en-US" sz="2000" dirty="0" smtClean="0"/>
              <a:t>X-ray structure of CH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NH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PbI</a:t>
            </a:r>
            <a:r>
              <a:rPr lang="en-US" sz="2000" baseline="-25000" dirty="0" smtClean="0"/>
              <a:t>3</a:t>
            </a:r>
            <a:endParaRPr lang="en-US" sz="2000" dirty="0" smtClean="0"/>
          </a:p>
          <a:p>
            <a:pPr lvl="1"/>
            <a:r>
              <a:rPr lang="en-US" sz="1800" dirty="0" smtClean="0"/>
              <a:t>H atoms not observed</a:t>
            </a:r>
            <a:endParaRPr lang="en-US" sz="1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56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145BF8"/>
                </a:solidFill>
              </a:rPr>
              <a:t>Hybrid </a:t>
            </a:r>
            <a:r>
              <a:rPr lang="en-US" sz="3600" dirty="0" err="1" smtClean="0">
                <a:solidFill>
                  <a:srgbClr val="145BF8"/>
                </a:solidFill>
              </a:rPr>
              <a:t>Perovskite</a:t>
            </a:r>
            <a:r>
              <a:rPr lang="en-US" sz="3600" dirty="0" smtClean="0">
                <a:solidFill>
                  <a:srgbClr val="145BF8"/>
                </a:solidFill>
              </a:rPr>
              <a:t> XRD</a:t>
            </a:r>
            <a:endParaRPr lang="en-US" sz="3600" dirty="0">
              <a:solidFill>
                <a:srgbClr val="145BF8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0" y="1066800"/>
            <a:ext cx="4343400" cy="4525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CH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NH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PbI</a:t>
            </a:r>
            <a:r>
              <a:rPr lang="en-US" sz="2000" baseline="-25000" dirty="0" smtClean="0"/>
              <a:t>3</a:t>
            </a:r>
            <a:endParaRPr lang="en-US" sz="2000" dirty="0" smtClean="0"/>
          </a:p>
          <a:p>
            <a:pPr lvl="1"/>
            <a:r>
              <a:rPr lang="en-US" sz="1800" dirty="0" smtClean="0"/>
              <a:t>Cubic </a:t>
            </a:r>
            <a:r>
              <a:rPr lang="en-US" sz="1800" dirty="0" smtClean="0">
                <a:sym typeface="Symbol"/>
              </a:rPr>
              <a:t> Tetragonal: 330 K</a:t>
            </a:r>
          </a:p>
          <a:p>
            <a:pPr lvl="1"/>
            <a:r>
              <a:rPr lang="en-US" sz="1800" dirty="0" smtClean="0">
                <a:sym typeface="Symbol"/>
              </a:rPr>
              <a:t>Tetragonal  Orthorhombic: 161 K</a:t>
            </a:r>
          </a:p>
          <a:p>
            <a:r>
              <a:rPr lang="en-US" sz="2000" dirty="0" smtClean="0">
                <a:sym typeface="Symbol"/>
              </a:rPr>
              <a:t>CH</a:t>
            </a:r>
            <a:r>
              <a:rPr lang="en-US" sz="2000" baseline="-25000" dirty="0" smtClean="0">
                <a:sym typeface="Symbol"/>
              </a:rPr>
              <a:t>3</a:t>
            </a:r>
            <a:r>
              <a:rPr lang="en-US" sz="2000" dirty="0" smtClean="0">
                <a:sym typeface="Symbol"/>
              </a:rPr>
              <a:t>NH</a:t>
            </a:r>
            <a:r>
              <a:rPr lang="en-US" sz="2000" baseline="-25000" dirty="0" smtClean="0">
                <a:sym typeface="Symbol"/>
              </a:rPr>
              <a:t>3</a:t>
            </a:r>
            <a:r>
              <a:rPr lang="en-US" sz="2000" dirty="0" smtClean="0">
                <a:sym typeface="Symbol"/>
              </a:rPr>
              <a:t>PbBr</a:t>
            </a:r>
            <a:r>
              <a:rPr lang="en-US" sz="2000" baseline="-25000" dirty="0" smtClean="0">
                <a:sym typeface="Symbol"/>
              </a:rPr>
              <a:t>3</a:t>
            </a:r>
            <a:endParaRPr lang="en-US" sz="2000" dirty="0" smtClean="0">
              <a:sym typeface="Symbol"/>
            </a:endParaRPr>
          </a:p>
          <a:p>
            <a:pPr lvl="1"/>
            <a:r>
              <a:rPr lang="en-US" sz="1800" dirty="0" smtClean="0">
                <a:sym typeface="Symbol"/>
              </a:rPr>
              <a:t>Cubic  Tetragonal I: 236 K</a:t>
            </a:r>
          </a:p>
          <a:p>
            <a:pPr lvl="1"/>
            <a:r>
              <a:rPr lang="en-US" sz="1800" dirty="0" smtClean="0">
                <a:sym typeface="Symbol"/>
              </a:rPr>
              <a:t>Tetragonal 1  Tetragonal 2: 154 K</a:t>
            </a:r>
          </a:p>
          <a:p>
            <a:pPr lvl="1"/>
            <a:r>
              <a:rPr lang="en-US" sz="1800" dirty="0" smtClean="0">
                <a:sym typeface="Symbol"/>
              </a:rPr>
              <a:t>Tetragonal 2 Orthorhombic: 149 K</a:t>
            </a:r>
          </a:p>
          <a:p>
            <a:r>
              <a:rPr lang="en-US" sz="2000" dirty="0" smtClean="0">
                <a:sym typeface="Symbol"/>
              </a:rPr>
              <a:t>CH</a:t>
            </a:r>
            <a:r>
              <a:rPr lang="en-US" sz="2000" baseline="-25000" dirty="0" smtClean="0">
                <a:sym typeface="Symbol"/>
              </a:rPr>
              <a:t>3</a:t>
            </a:r>
            <a:r>
              <a:rPr lang="en-US" sz="2000" dirty="0" smtClean="0">
                <a:sym typeface="Symbol"/>
              </a:rPr>
              <a:t>NH</a:t>
            </a:r>
            <a:r>
              <a:rPr lang="en-US" sz="2000" baseline="-25000" dirty="0" smtClean="0">
                <a:sym typeface="Symbol"/>
              </a:rPr>
              <a:t>3</a:t>
            </a:r>
            <a:r>
              <a:rPr lang="en-US" sz="2000" dirty="0" smtClean="0">
                <a:sym typeface="Symbol"/>
              </a:rPr>
              <a:t>PbCl</a:t>
            </a:r>
            <a:r>
              <a:rPr lang="en-US" sz="2000" baseline="-25000" dirty="0" smtClean="0">
                <a:sym typeface="Symbol"/>
              </a:rPr>
              <a:t>3</a:t>
            </a:r>
          </a:p>
          <a:p>
            <a:pPr lvl="1"/>
            <a:r>
              <a:rPr lang="en-US" sz="1800" dirty="0" smtClean="0">
                <a:sym typeface="Symbol"/>
              </a:rPr>
              <a:t>Cubic  Tetragonal: 177 K</a:t>
            </a:r>
          </a:p>
          <a:p>
            <a:pPr lvl="1"/>
            <a:r>
              <a:rPr lang="en-US" sz="1800" dirty="0" smtClean="0">
                <a:sym typeface="Symbol"/>
              </a:rPr>
              <a:t>Tetragonal  Orthorhombic: 172 K</a:t>
            </a:r>
          </a:p>
          <a:p>
            <a:r>
              <a:rPr lang="en-US" sz="2000" dirty="0" smtClean="0">
                <a:sym typeface="Symbol"/>
              </a:rPr>
              <a:t>CH</a:t>
            </a:r>
            <a:r>
              <a:rPr lang="en-US" sz="2000" baseline="-25000" dirty="0" smtClean="0">
                <a:sym typeface="Symbol"/>
              </a:rPr>
              <a:t>3</a:t>
            </a:r>
            <a:r>
              <a:rPr lang="en-US" sz="2000" dirty="0" smtClean="0">
                <a:sym typeface="Symbol"/>
              </a:rPr>
              <a:t>NH</a:t>
            </a:r>
            <a:r>
              <a:rPr lang="en-US" sz="2000" baseline="-25000" dirty="0" smtClean="0">
                <a:sym typeface="Symbol"/>
              </a:rPr>
              <a:t>3</a:t>
            </a:r>
            <a:r>
              <a:rPr lang="en-US" sz="2000" dirty="0" smtClean="0">
                <a:sym typeface="Symbol"/>
              </a:rPr>
              <a:t>PbBr</a:t>
            </a:r>
            <a:r>
              <a:rPr lang="en-US" sz="2000" baseline="-25000" dirty="0" smtClean="0">
                <a:sym typeface="Symbol"/>
              </a:rPr>
              <a:t>0.75</a:t>
            </a:r>
            <a:r>
              <a:rPr lang="en-US" sz="2000" dirty="0" smtClean="0">
                <a:sym typeface="Symbol"/>
              </a:rPr>
              <a:t>I</a:t>
            </a:r>
            <a:r>
              <a:rPr lang="en-US" sz="2000" baseline="-25000" dirty="0" smtClean="0">
                <a:sym typeface="Symbol"/>
              </a:rPr>
              <a:t>2.25</a:t>
            </a:r>
            <a:r>
              <a:rPr lang="en-US" sz="2000" dirty="0" smtClean="0">
                <a:sym typeface="Symbol"/>
              </a:rPr>
              <a:t> is cubic at RT</a:t>
            </a:r>
          </a:p>
          <a:p>
            <a:pPr lvl="1"/>
            <a:r>
              <a:rPr lang="en-US" sz="1800" dirty="0" smtClean="0">
                <a:sym typeface="Symbol"/>
              </a:rPr>
              <a:t>Br substitution has shifted the cubic tetragonal transition to near or below RT</a:t>
            </a:r>
          </a:p>
          <a:p>
            <a:pPr lvl="1"/>
            <a:r>
              <a:rPr lang="en-US" sz="1800" dirty="0" smtClean="0">
                <a:sym typeface="Symbol"/>
              </a:rPr>
              <a:t>Structural phase diagram to be determined</a:t>
            </a:r>
            <a:endParaRPr lang="en-US" sz="180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352003"/>
              </p:ext>
            </p:extLst>
          </p:nvPr>
        </p:nvGraphicFramePr>
        <p:xfrm>
          <a:off x="-152400" y="1066800"/>
          <a:ext cx="5149142" cy="413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Graph" r:id="rId3" imgW="4029120" imgH="3231360" progId="Origin50.Graph">
                  <p:embed/>
                </p:oleObj>
              </mc:Choice>
              <mc:Fallback>
                <p:oleObj name="Graph" r:id="rId3" imgW="4029120" imgH="3231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52400" y="1066800"/>
                        <a:ext cx="5149142" cy="413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949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145BF8"/>
                </a:solidFill>
              </a:rPr>
              <a:t>Hybrid </a:t>
            </a:r>
            <a:r>
              <a:rPr lang="en-US" sz="3600" dirty="0" err="1">
                <a:solidFill>
                  <a:srgbClr val="145BF8"/>
                </a:solidFill>
              </a:rPr>
              <a:t>Perovskite</a:t>
            </a:r>
            <a:r>
              <a:rPr lang="en-US" sz="3600" dirty="0">
                <a:solidFill>
                  <a:srgbClr val="145BF8"/>
                </a:solidFill>
              </a:rPr>
              <a:t> XRD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4038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CH</a:t>
            </a:r>
            <a:r>
              <a:rPr lang="en-US" baseline="-25000" dirty="0" smtClean="0"/>
              <a:t>3</a:t>
            </a:r>
            <a:r>
              <a:rPr lang="en-US" dirty="0" smtClean="0"/>
              <a:t>NH</a:t>
            </a:r>
            <a:r>
              <a:rPr lang="en-US" baseline="-25000" dirty="0" smtClean="0"/>
              <a:t>3</a:t>
            </a:r>
            <a:r>
              <a:rPr lang="en-US" dirty="0" smtClean="0"/>
              <a:t>PbI</a:t>
            </a:r>
            <a:r>
              <a:rPr lang="en-US" baseline="-25000" dirty="0" smtClean="0"/>
              <a:t>3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en-US" dirty="0" smtClean="0"/>
              <a:t>etragonal at room temperature</a:t>
            </a:r>
          </a:p>
          <a:p>
            <a:pPr lvl="1"/>
            <a:r>
              <a:rPr lang="en-US" dirty="0" smtClean="0"/>
              <a:t>I4/mcm</a:t>
            </a:r>
          </a:p>
          <a:p>
            <a:pPr lvl="1"/>
            <a:r>
              <a:rPr lang="en-US" dirty="0" smtClean="0"/>
              <a:t>MA disordered</a:t>
            </a:r>
          </a:p>
          <a:p>
            <a:r>
              <a:rPr lang="en-US" dirty="0" smtClean="0"/>
              <a:t>CH</a:t>
            </a:r>
            <a:r>
              <a:rPr lang="en-US" baseline="-25000" dirty="0" smtClean="0"/>
              <a:t>3</a:t>
            </a:r>
            <a:r>
              <a:rPr lang="en-US" dirty="0" smtClean="0"/>
              <a:t>NH</a:t>
            </a:r>
            <a:r>
              <a:rPr lang="en-US" baseline="-25000" dirty="0" smtClean="0"/>
              <a:t>3</a:t>
            </a:r>
            <a:r>
              <a:rPr lang="en-US" dirty="0" smtClean="0"/>
              <a:t>PbBr</a:t>
            </a:r>
            <a:r>
              <a:rPr lang="en-US" baseline="-25000" dirty="0" smtClean="0"/>
              <a:t>3</a:t>
            </a:r>
            <a:endParaRPr lang="en-US" dirty="0"/>
          </a:p>
          <a:p>
            <a:pPr lvl="1"/>
            <a:r>
              <a:rPr lang="en-US" dirty="0" smtClean="0"/>
              <a:t>Cubic at room temperature</a:t>
            </a:r>
          </a:p>
          <a:p>
            <a:pPr lvl="1"/>
            <a:r>
              <a:rPr lang="en-US" dirty="0" smtClean="0"/>
              <a:t>Pm3m</a:t>
            </a:r>
          </a:p>
          <a:p>
            <a:pPr lvl="1"/>
            <a:r>
              <a:rPr lang="en-US" dirty="0" smtClean="0"/>
              <a:t>MA disordered</a:t>
            </a:r>
          </a:p>
          <a:p>
            <a:r>
              <a:rPr lang="en-US" dirty="0" smtClean="0"/>
              <a:t>CH</a:t>
            </a:r>
            <a:r>
              <a:rPr lang="en-US" baseline="-25000" dirty="0" smtClean="0"/>
              <a:t>3</a:t>
            </a:r>
            <a:r>
              <a:rPr lang="en-US" dirty="0" smtClean="0"/>
              <a:t>NH</a:t>
            </a:r>
            <a:r>
              <a:rPr lang="en-US" baseline="-25000" dirty="0" smtClean="0"/>
              <a:t>3</a:t>
            </a:r>
            <a:r>
              <a:rPr lang="en-US" dirty="0" smtClean="0"/>
              <a:t>PbBr</a:t>
            </a:r>
            <a:r>
              <a:rPr lang="en-US" baseline="-25000" dirty="0" smtClean="0"/>
              <a:t>0.75</a:t>
            </a:r>
            <a:r>
              <a:rPr lang="en-US" dirty="0" smtClean="0"/>
              <a:t>I</a:t>
            </a:r>
            <a:r>
              <a:rPr lang="en-US" baseline="-25000" dirty="0" smtClean="0"/>
              <a:t>2.25 </a:t>
            </a:r>
          </a:p>
          <a:p>
            <a:pPr lvl="1"/>
            <a:r>
              <a:rPr lang="en-US" dirty="0" smtClean="0"/>
              <a:t>Cubic at room temperature</a:t>
            </a:r>
          </a:p>
          <a:p>
            <a:pPr lvl="1"/>
            <a:r>
              <a:rPr lang="en-US" dirty="0" smtClean="0"/>
              <a:t>Cubic-tetragonal structural phase transition of MAPbI</a:t>
            </a:r>
            <a:r>
              <a:rPr lang="en-US" baseline="-25000" dirty="0" smtClean="0"/>
              <a:t>3</a:t>
            </a:r>
            <a:r>
              <a:rPr lang="en-US" dirty="0" smtClean="0"/>
              <a:t> has been suppressed by 25% Br incorporation by about 25%!</a:t>
            </a:r>
          </a:p>
          <a:p>
            <a:pPr lvl="1"/>
            <a:r>
              <a:rPr lang="en-US" dirty="0" smtClean="0"/>
              <a:t>(check values for heat capacity and dielectric properties)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763695"/>
              </p:ext>
            </p:extLst>
          </p:nvPr>
        </p:nvGraphicFramePr>
        <p:xfrm>
          <a:off x="76200" y="1600200"/>
          <a:ext cx="4844389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Graph" r:id="rId3" imgW="4029120" imgH="3231360" progId="Origin50.Graph">
                  <p:embed/>
                </p:oleObj>
              </mc:Choice>
              <mc:Fallback>
                <p:oleObj name="Graph" r:id="rId3" imgW="4029120" imgH="32313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1600200"/>
                        <a:ext cx="4844389" cy="388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403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262BFA"/>
                </a:solidFill>
              </a:rPr>
              <a:t>PbI</a:t>
            </a:r>
            <a:r>
              <a:rPr lang="en-US" sz="3200" baseline="-25000" dirty="0" smtClean="0">
                <a:solidFill>
                  <a:srgbClr val="262BFA"/>
                </a:solidFill>
              </a:rPr>
              <a:t>2</a:t>
            </a:r>
            <a:r>
              <a:rPr lang="en-US" sz="3200" dirty="0" smtClean="0">
                <a:solidFill>
                  <a:srgbClr val="262BFA"/>
                </a:solidFill>
              </a:rPr>
              <a:t> layered structures</a:t>
            </a:r>
            <a:endParaRPr lang="en-US" sz="3200" dirty="0">
              <a:solidFill>
                <a:srgbClr val="262BFA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66800"/>
            <a:ext cx="4038600" cy="2972157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04800" y="4343400"/>
            <a:ext cx="4038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PbI</a:t>
            </a:r>
            <a:r>
              <a:rPr lang="en-US" sz="2400" baseline="-25000" dirty="0" smtClean="0"/>
              <a:t>2</a:t>
            </a:r>
            <a:endParaRPr lang="en-US" sz="2400" dirty="0" smtClean="0"/>
          </a:p>
          <a:p>
            <a:pPr lvl="1"/>
            <a:r>
              <a:rPr lang="en-US" sz="2000" dirty="0" smtClean="0"/>
              <a:t>Layered structures</a:t>
            </a:r>
          </a:p>
          <a:p>
            <a:pPr lvl="1"/>
            <a:r>
              <a:rPr lang="en-US" sz="2000" dirty="0" smtClean="0"/>
              <a:t>Different stacking sequences</a:t>
            </a:r>
          </a:p>
          <a:p>
            <a:pPr lvl="2"/>
            <a:r>
              <a:rPr lang="en-US" sz="1600" dirty="0" smtClean="0"/>
              <a:t>P-3m1 symmetry</a:t>
            </a:r>
          </a:p>
          <a:p>
            <a:pPr lvl="2"/>
            <a:r>
              <a:rPr lang="en-US" sz="1600" dirty="0" smtClean="0"/>
              <a:t>R-3m symmetry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066800"/>
            <a:ext cx="4283390" cy="40271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76800" y="1676400"/>
            <a:ext cx="960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R-3m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" y="1295400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P-3m1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10/21/2014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DuPont 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002C9-77CD-43C3-8343-68A6A4B31E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0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262BFA"/>
                </a:solidFill>
              </a:rPr>
              <a:t>Neutron diffraction structure of low temperature phase of CH</a:t>
            </a:r>
            <a:r>
              <a:rPr lang="en-US" sz="3600" baseline="-25000" dirty="0" smtClean="0">
                <a:solidFill>
                  <a:srgbClr val="262BFA"/>
                </a:solidFill>
              </a:rPr>
              <a:t>3</a:t>
            </a:r>
            <a:r>
              <a:rPr lang="en-US" sz="3600" dirty="0" smtClean="0">
                <a:solidFill>
                  <a:srgbClr val="262BFA"/>
                </a:solidFill>
              </a:rPr>
              <a:t>ND</a:t>
            </a:r>
            <a:r>
              <a:rPr lang="en-US" sz="3600" baseline="-25000" dirty="0" smtClean="0">
                <a:solidFill>
                  <a:srgbClr val="262BFA"/>
                </a:solidFill>
              </a:rPr>
              <a:t>3</a:t>
            </a:r>
            <a:r>
              <a:rPr lang="en-US" sz="3600" dirty="0" smtClean="0">
                <a:solidFill>
                  <a:srgbClr val="262BFA"/>
                </a:solidFill>
              </a:rPr>
              <a:t>PbCl</a:t>
            </a:r>
            <a:r>
              <a:rPr lang="en-US" sz="3600" baseline="-25000" dirty="0" smtClean="0">
                <a:solidFill>
                  <a:srgbClr val="262BFA"/>
                </a:solidFill>
              </a:rPr>
              <a:t>3</a:t>
            </a:r>
            <a:endParaRPr lang="en-US" sz="3600" dirty="0">
              <a:solidFill>
                <a:srgbClr val="262BFA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Neutrons locate hydrogen/deuterium atoms</a:t>
            </a:r>
          </a:p>
          <a:p>
            <a:pPr lvl="1"/>
            <a:r>
              <a:rPr lang="en-US" sz="1800" dirty="0" smtClean="0"/>
              <a:t>Neutron scattering length does not depend upon atomic number like x-ray</a:t>
            </a:r>
          </a:p>
          <a:p>
            <a:pPr lvl="1"/>
            <a:r>
              <a:rPr lang="en-US" sz="1800" dirty="0" smtClean="0"/>
              <a:t>Hydrogen has a negative coherent scattering length and strong incoherent scattering (bad)</a:t>
            </a:r>
          </a:p>
          <a:p>
            <a:pPr lvl="1"/>
            <a:r>
              <a:rPr lang="en-US" sz="1800" dirty="0" smtClean="0"/>
              <a:t>Deuterium has a positive SL and </a:t>
            </a:r>
            <a:r>
              <a:rPr lang="en-US" sz="1800" dirty="0"/>
              <a:t>v</a:t>
            </a:r>
            <a:r>
              <a:rPr lang="en-US" sz="1800" dirty="0" smtClean="0"/>
              <a:t>ery little incoherent scattering</a:t>
            </a:r>
          </a:p>
          <a:p>
            <a:pPr lvl="1"/>
            <a:r>
              <a:rPr lang="en-US" sz="1800" dirty="0" smtClean="0"/>
              <a:t>Neutrons can find MA </a:t>
            </a:r>
            <a:r>
              <a:rPr lang="en-US" sz="1800" dirty="0" err="1" smtClean="0"/>
              <a:t>cations</a:t>
            </a:r>
            <a:r>
              <a:rPr lang="en-US" sz="1800" dirty="0" smtClean="0"/>
              <a:t> (and distinguish C from N) and H/D atoms to evaluate H-bonds</a:t>
            </a:r>
            <a:endParaRPr lang="en-US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900" y="4800600"/>
            <a:ext cx="38120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CH</a:t>
            </a:r>
            <a:r>
              <a:rPr lang="en-US" baseline="-25000" dirty="0">
                <a:solidFill>
                  <a:prstClr val="black"/>
                </a:solidFill>
              </a:rPr>
              <a:t>3</a:t>
            </a:r>
            <a:r>
              <a:rPr lang="en-US" dirty="0">
                <a:solidFill>
                  <a:prstClr val="black"/>
                </a:solidFill>
              </a:rPr>
              <a:t>ND</a:t>
            </a:r>
            <a:r>
              <a:rPr lang="en-US" baseline="-25000" dirty="0">
                <a:solidFill>
                  <a:prstClr val="black"/>
                </a:solidFill>
              </a:rPr>
              <a:t>3</a:t>
            </a:r>
            <a:r>
              <a:rPr lang="en-US" dirty="0">
                <a:solidFill>
                  <a:prstClr val="black"/>
                </a:solidFill>
              </a:rPr>
              <a:t>PbCl</a:t>
            </a:r>
            <a:r>
              <a:rPr lang="en-US" baseline="-25000" dirty="0">
                <a:solidFill>
                  <a:prstClr val="black"/>
                </a:solidFill>
              </a:rPr>
              <a:t>3</a:t>
            </a:r>
            <a:r>
              <a:rPr lang="en-US" dirty="0">
                <a:solidFill>
                  <a:prstClr val="black"/>
                </a:solidFill>
              </a:rPr>
              <a:t> neutron structure at 80 K</a:t>
            </a:r>
          </a:p>
          <a:p>
            <a:r>
              <a:rPr lang="en-US" dirty="0">
                <a:solidFill>
                  <a:prstClr val="black"/>
                </a:solidFill>
              </a:rPr>
              <a:t>MA </a:t>
            </a:r>
            <a:r>
              <a:rPr lang="en-US" dirty="0" err="1">
                <a:solidFill>
                  <a:prstClr val="black"/>
                </a:solidFill>
              </a:rPr>
              <a:t>cations</a:t>
            </a:r>
            <a:r>
              <a:rPr lang="en-US" dirty="0">
                <a:solidFill>
                  <a:prstClr val="black"/>
                </a:solidFill>
              </a:rPr>
              <a:t> fully ordered</a:t>
            </a:r>
          </a:p>
          <a:p>
            <a:r>
              <a:rPr lang="en-US" dirty="0">
                <a:solidFill>
                  <a:prstClr val="black"/>
                </a:solidFill>
              </a:rPr>
              <a:t>Ian </a:t>
            </a:r>
            <a:r>
              <a:rPr lang="en-US" dirty="0" err="1">
                <a:solidFill>
                  <a:prstClr val="black"/>
                </a:solidFill>
              </a:rPr>
              <a:t>Swainson</a:t>
            </a:r>
            <a:r>
              <a:rPr lang="en-US" dirty="0">
                <a:solidFill>
                  <a:prstClr val="black"/>
                </a:solidFill>
              </a:rPr>
              <a:t>, Chalk River (2005)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4038600" cy="2972157"/>
          </a:xfrm>
        </p:spPr>
      </p:pic>
    </p:spTree>
    <p:extLst>
      <p:ext uri="{BB962C8B-B14F-4D97-AF65-F5344CB8AC3E}">
        <p14:creationId xmlns:p14="http://schemas.microsoft.com/office/powerpoint/2010/main" val="261574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145BF8"/>
                </a:solidFill>
              </a:rPr>
              <a:t>Hydrogen bonds in low temperature phase of CH</a:t>
            </a:r>
            <a:r>
              <a:rPr lang="en-US" sz="3600" baseline="-25000" dirty="0" smtClean="0">
                <a:solidFill>
                  <a:srgbClr val="145BF8"/>
                </a:solidFill>
              </a:rPr>
              <a:t>3</a:t>
            </a:r>
            <a:r>
              <a:rPr lang="en-US" sz="3600" dirty="0" smtClean="0">
                <a:solidFill>
                  <a:srgbClr val="145BF8"/>
                </a:solidFill>
              </a:rPr>
              <a:t>ND</a:t>
            </a:r>
            <a:r>
              <a:rPr lang="en-US" sz="3600" baseline="-25000" dirty="0" smtClean="0">
                <a:solidFill>
                  <a:srgbClr val="145BF8"/>
                </a:solidFill>
              </a:rPr>
              <a:t>3</a:t>
            </a:r>
            <a:r>
              <a:rPr lang="en-US" sz="3600" dirty="0" smtClean="0">
                <a:solidFill>
                  <a:srgbClr val="145BF8"/>
                </a:solidFill>
              </a:rPr>
              <a:t>PbBr</a:t>
            </a:r>
            <a:r>
              <a:rPr lang="en-US" sz="3600" baseline="-25000" dirty="0" smtClean="0">
                <a:solidFill>
                  <a:srgbClr val="145BF8"/>
                </a:solidFill>
              </a:rPr>
              <a:t>3</a:t>
            </a:r>
            <a:endParaRPr lang="en-US" sz="3600" dirty="0">
              <a:solidFill>
                <a:srgbClr val="145BF8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24000"/>
            <a:ext cx="4038600" cy="297215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4038600" cy="2972157"/>
          </a:xfrm>
        </p:spPr>
      </p:pic>
      <p:sp>
        <p:nvSpPr>
          <p:cNvPr id="8" name="TextBox 7"/>
          <p:cNvSpPr txBox="1"/>
          <p:nvPr/>
        </p:nvSpPr>
        <p:spPr>
          <a:xfrm>
            <a:off x="838200" y="4876800"/>
            <a:ext cx="760355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CH</a:t>
            </a:r>
            <a:r>
              <a:rPr lang="en-US" sz="2400" baseline="-25000" dirty="0">
                <a:solidFill>
                  <a:prstClr val="black"/>
                </a:solidFill>
              </a:rPr>
              <a:t>3</a:t>
            </a:r>
            <a:r>
              <a:rPr lang="en-US" sz="2400" dirty="0">
                <a:solidFill>
                  <a:prstClr val="black"/>
                </a:solidFill>
              </a:rPr>
              <a:t>ND</a:t>
            </a:r>
            <a:r>
              <a:rPr lang="en-US" sz="2400" baseline="-25000" dirty="0">
                <a:solidFill>
                  <a:prstClr val="black"/>
                </a:solidFill>
              </a:rPr>
              <a:t>3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cations</a:t>
            </a:r>
            <a:r>
              <a:rPr lang="en-US" sz="2400" dirty="0">
                <a:solidFill>
                  <a:prstClr val="black"/>
                </a:solidFill>
              </a:rPr>
              <a:t> are fully ordered at T = 11 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ND</a:t>
            </a:r>
            <a:r>
              <a:rPr lang="en-US" sz="2400" baseline="-25000" dirty="0">
                <a:solidFill>
                  <a:prstClr val="black"/>
                </a:solidFill>
              </a:rPr>
              <a:t>3</a:t>
            </a:r>
            <a:r>
              <a:rPr lang="en-US" sz="2400" dirty="0">
                <a:solidFill>
                  <a:prstClr val="black"/>
                </a:solidFill>
              </a:rPr>
              <a:t>-Br hydrogen bonds influence tilts of PbBr</a:t>
            </a:r>
            <a:r>
              <a:rPr lang="en-US" sz="2400" baseline="-25000" dirty="0">
                <a:solidFill>
                  <a:prstClr val="black"/>
                </a:solidFill>
              </a:rPr>
              <a:t>3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octahedra</a:t>
            </a:r>
            <a:endParaRPr lang="en-US" sz="2400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D-Br hydrogen bond length of 2.5 Å</a:t>
            </a:r>
          </a:p>
        </p:txBody>
      </p:sp>
    </p:spTree>
    <p:extLst>
      <p:ext uri="{BB962C8B-B14F-4D97-AF65-F5344CB8AC3E}">
        <p14:creationId xmlns:p14="http://schemas.microsoft.com/office/powerpoint/2010/main" val="351369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145BF8"/>
                </a:solidFill>
              </a:rPr>
              <a:t>Hybrid </a:t>
            </a:r>
            <a:r>
              <a:rPr lang="en-US" sz="3600" dirty="0" err="1" smtClean="0">
                <a:solidFill>
                  <a:srgbClr val="145BF8"/>
                </a:solidFill>
              </a:rPr>
              <a:t>Perovskite</a:t>
            </a:r>
            <a:r>
              <a:rPr lang="en-US" sz="3600" dirty="0" smtClean="0">
                <a:solidFill>
                  <a:srgbClr val="145BF8"/>
                </a:solidFill>
              </a:rPr>
              <a:t> Photoluminescence</a:t>
            </a:r>
            <a:endParaRPr lang="en-US" sz="3600" dirty="0">
              <a:solidFill>
                <a:srgbClr val="145BF8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Absorption of light above 1.6 eV </a:t>
            </a:r>
            <a:r>
              <a:rPr lang="en-US" sz="2400" dirty="0" err="1" smtClean="0"/>
              <a:t>bandgap</a:t>
            </a:r>
            <a:r>
              <a:rPr lang="en-US" sz="2400" dirty="0" smtClean="0"/>
              <a:t> generates electron-hole pairs</a:t>
            </a:r>
          </a:p>
          <a:p>
            <a:pPr lvl="1"/>
            <a:r>
              <a:rPr lang="en-US" sz="2000" dirty="0" smtClean="0"/>
              <a:t>Bound together as </a:t>
            </a:r>
            <a:r>
              <a:rPr lang="en-US" sz="2000" dirty="0" err="1" smtClean="0"/>
              <a:t>excitons</a:t>
            </a:r>
            <a:r>
              <a:rPr lang="en-US" sz="2000" dirty="0" smtClean="0"/>
              <a:t>??</a:t>
            </a:r>
          </a:p>
          <a:p>
            <a:pPr lvl="1"/>
            <a:r>
              <a:rPr lang="en-US" sz="2000" dirty="0" smtClean="0"/>
              <a:t>E</a:t>
            </a:r>
            <a:r>
              <a:rPr lang="en-US" sz="2000" baseline="-25000" dirty="0" smtClean="0"/>
              <a:t>B</a:t>
            </a:r>
            <a:r>
              <a:rPr lang="en-US" sz="2000" dirty="0" smtClean="0"/>
              <a:t> ~ 25 </a:t>
            </a:r>
            <a:r>
              <a:rPr lang="en-US" sz="2000" dirty="0" err="1" smtClean="0"/>
              <a:t>meV</a:t>
            </a:r>
            <a:r>
              <a:rPr lang="en-US" sz="2000" dirty="0" smtClean="0"/>
              <a:t> (&gt; </a:t>
            </a:r>
            <a:r>
              <a:rPr lang="en-US" sz="2000" dirty="0" err="1" smtClean="0"/>
              <a:t>kT</a:t>
            </a:r>
            <a:r>
              <a:rPr lang="en-US" sz="2000" dirty="0" smtClean="0"/>
              <a:t> at 300 K)</a:t>
            </a:r>
          </a:p>
          <a:p>
            <a:pPr lvl="1"/>
            <a:r>
              <a:rPr lang="en-US" sz="2000" dirty="0" err="1" smtClean="0"/>
              <a:t>Exciton</a:t>
            </a:r>
            <a:r>
              <a:rPr lang="en-US" sz="2000" dirty="0" smtClean="0"/>
              <a:t> or e</a:t>
            </a:r>
            <a:r>
              <a:rPr lang="en-US" sz="2000" baseline="30000" dirty="0" smtClean="0"/>
              <a:t>-</a:t>
            </a:r>
            <a:r>
              <a:rPr lang="en-US" sz="2000" dirty="0" smtClean="0"/>
              <a:t> -</a:t>
            </a:r>
            <a:r>
              <a:rPr lang="en-US" sz="2000" baseline="30000" dirty="0" smtClean="0"/>
              <a:t> </a:t>
            </a:r>
            <a:r>
              <a:rPr lang="en-US" sz="2000" dirty="0" smtClean="0"/>
              <a:t>h</a:t>
            </a:r>
            <a:r>
              <a:rPr lang="en-US" sz="2000" baseline="30000" dirty="0" smtClean="0"/>
              <a:t>+</a:t>
            </a:r>
            <a:r>
              <a:rPr lang="en-US" sz="2000" dirty="0" smtClean="0"/>
              <a:t> recombination generates PL</a:t>
            </a:r>
          </a:p>
          <a:p>
            <a:pPr lvl="1"/>
            <a:r>
              <a:rPr lang="en-US" sz="2000" dirty="0" smtClean="0"/>
              <a:t>Tetragonal </a:t>
            </a:r>
            <a:r>
              <a:rPr lang="en-US" sz="2000" dirty="0" smtClean="0">
                <a:sym typeface="Symbol"/>
              </a:rPr>
              <a:t> Orthorhombic transition at T = 161 K</a:t>
            </a:r>
            <a:endParaRPr lang="en-US" sz="2000" dirty="0" smtClean="0"/>
          </a:p>
          <a:p>
            <a:r>
              <a:rPr lang="en-US" sz="2400" dirty="0" smtClean="0"/>
              <a:t>Longer wavelength spectra will be collected</a:t>
            </a:r>
          </a:p>
          <a:p>
            <a:pPr lvl="1"/>
            <a:r>
              <a:rPr lang="en-US" sz="2000" dirty="0" err="1" smtClean="0"/>
              <a:t>InGaAs</a:t>
            </a:r>
            <a:r>
              <a:rPr lang="en-US" sz="2000" dirty="0" smtClean="0"/>
              <a:t> linear array detector</a:t>
            </a:r>
          </a:p>
          <a:p>
            <a:pPr lvl="1"/>
            <a:r>
              <a:rPr lang="en-US" sz="2000" dirty="0" smtClean="0"/>
              <a:t>Search for levels deep within </a:t>
            </a:r>
            <a:r>
              <a:rPr lang="en-US" sz="2000" dirty="0" err="1" smtClean="0"/>
              <a:t>bandgap</a:t>
            </a:r>
            <a:r>
              <a:rPr lang="en-US" sz="2000" dirty="0" smtClean="0"/>
              <a:t> due to defects, dopants, etc.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623502"/>
              </p:ext>
            </p:extLst>
          </p:nvPr>
        </p:nvGraphicFramePr>
        <p:xfrm>
          <a:off x="76200" y="1143000"/>
          <a:ext cx="471952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Graph" r:id="rId3" imgW="4052160" imgH="3271680" progId="Origin50.Graph">
                  <p:embed/>
                </p:oleObj>
              </mc:Choice>
              <mc:Fallback>
                <p:oleObj name="Graph" r:id="rId3" imgW="4052160" imgH="32716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1143000"/>
                        <a:ext cx="4719520" cy="510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27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145BF8"/>
                </a:solidFill>
              </a:rPr>
              <a:t>Hybrid </a:t>
            </a:r>
            <a:r>
              <a:rPr lang="en-US" sz="3600" dirty="0" err="1">
                <a:solidFill>
                  <a:srgbClr val="145BF8"/>
                </a:solidFill>
              </a:rPr>
              <a:t>Perovskite</a:t>
            </a:r>
            <a:r>
              <a:rPr lang="en-US" sz="3600" dirty="0">
                <a:solidFill>
                  <a:srgbClr val="145BF8"/>
                </a:solidFill>
              </a:rPr>
              <a:t> Photoluminescence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295400"/>
            <a:ext cx="3505200" cy="4525963"/>
          </a:xfrm>
        </p:spPr>
        <p:txBody>
          <a:bodyPr>
            <a:noAutofit/>
          </a:bodyPr>
          <a:lstStyle/>
          <a:p>
            <a:r>
              <a:rPr lang="en-US" sz="2000" dirty="0" err="1" smtClean="0"/>
              <a:t>Exciton</a:t>
            </a:r>
            <a:r>
              <a:rPr lang="en-US" sz="2000" dirty="0" smtClean="0"/>
              <a:t> recombination luminescence</a:t>
            </a:r>
          </a:p>
          <a:p>
            <a:r>
              <a:rPr lang="en-US" sz="2000" dirty="0" smtClean="0"/>
              <a:t>Two bands have been assigned to orthorhombic and tetragonal phases </a:t>
            </a:r>
          </a:p>
          <a:p>
            <a:pPr lvl="1"/>
            <a:r>
              <a:rPr lang="en-US" sz="1800" dirty="0" smtClean="0"/>
              <a:t>Coexistence at all temperatures?</a:t>
            </a:r>
          </a:p>
          <a:p>
            <a:pPr lvl="1"/>
            <a:r>
              <a:rPr lang="en-US" sz="1800" dirty="0" smtClean="0"/>
              <a:t>No direct structural confirmation</a:t>
            </a:r>
          </a:p>
          <a:p>
            <a:r>
              <a:rPr lang="en-US" sz="2000" dirty="0"/>
              <a:t>DFT calculations by I. </a:t>
            </a:r>
            <a:r>
              <a:rPr lang="en-US" sz="2000" dirty="0" err="1"/>
              <a:t>Milas</a:t>
            </a:r>
            <a:r>
              <a:rPr lang="en-US" sz="2000" dirty="0"/>
              <a:t> will help assign transitions</a:t>
            </a:r>
          </a:p>
          <a:p>
            <a:pPr lvl="1"/>
            <a:r>
              <a:rPr lang="en-US" sz="1800" dirty="0"/>
              <a:t>Possible </a:t>
            </a:r>
            <a:r>
              <a:rPr lang="en-US" sz="1800" dirty="0" smtClean="0"/>
              <a:t>that intrinsic or extrinsic </a:t>
            </a:r>
            <a:r>
              <a:rPr lang="en-US" sz="1800" dirty="0"/>
              <a:t>defects contribute</a:t>
            </a:r>
          </a:p>
          <a:p>
            <a:endParaRPr lang="en-US" sz="22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652898"/>
              </p:ext>
            </p:extLst>
          </p:nvPr>
        </p:nvGraphicFramePr>
        <p:xfrm>
          <a:off x="-228600" y="1143000"/>
          <a:ext cx="5651082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Graph" r:id="rId3" imgW="3746880" imgH="3132000" progId="Origin50.Graph">
                  <p:embed/>
                </p:oleObj>
              </mc:Choice>
              <mc:Fallback>
                <p:oleObj name="Graph" r:id="rId3" imgW="3746880" imgH="31320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28600" y="1143000"/>
                        <a:ext cx="5651082" cy="472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10/21/2014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DuPont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0EF76-94B5-4916-91C2-41651EA90C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71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789</Words>
  <Application>Microsoft Office PowerPoint</Application>
  <PresentationFormat>On-screen Show (4:3)</PresentationFormat>
  <Paragraphs>175</Paragraphs>
  <Slides>15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Office Theme</vt:lpstr>
      <vt:lpstr>1_Office Theme</vt:lpstr>
      <vt:lpstr>2_Office Theme</vt:lpstr>
      <vt:lpstr>Graph</vt:lpstr>
      <vt:lpstr>Overview of Research Activities for Hybrid Perovskites</vt:lpstr>
      <vt:lpstr>Hybrid Perovskites for Photovoltaics</vt:lpstr>
      <vt:lpstr>Hybrid Perovskite XRD</vt:lpstr>
      <vt:lpstr>Hybrid Perovskite XRD</vt:lpstr>
      <vt:lpstr>PbI2 layered structures</vt:lpstr>
      <vt:lpstr>Neutron diffraction structure of low temperature phase of CH3ND3PbCl3</vt:lpstr>
      <vt:lpstr>Hydrogen bonds in low temperature phase of CH3ND3PbBr3</vt:lpstr>
      <vt:lpstr>Hybrid Perovskite Photoluminescence</vt:lpstr>
      <vt:lpstr>Hybrid Perovskite Photoluminescence</vt:lpstr>
      <vt:lpstr>MAPbCl3 and MAPbBr3 Photoluminescence</vt:lpstr>
      <vt:lpstr>Hybrid Perovskite Raman</vt:lpstr>
      <vt:lpstr>Hybrid Perovskite Raman</vt:lpstr>
      <vt:lpstr>Decomposition of CH3NH3PbI3 One possible reaction with water</vt:lpstr>
      <vt:lpstr>TGA Thermal degradation of bulk MAPbX3 in N2</vt:lpstr>
      <vt:lpstr>Future perovskite measurements</vt:lpstr>
    </vt:vector>
  </TitlesOfParts>
  <Company>DuPont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Crawford, Michael K</dc:creator>
  <cp:lastModifiedBy>Crawford, Michael K</cp:lastModifiedBy>
  <cp:revision>13</cp:revision>
  <dcterms:created xsi:type="dcterms:W3CDTF">2014-10-20T14:37:31Z</dcterms:created>
  <dcterms:modified xsi:type="dcterms:W3CDTF">2014-10-21T15:51:14Z</dcterms:modified>
</cp:coreProperties>
</file>